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4"/>
  </p:sldMasterIdLst>
  <p:notesMasterIdLst>
    <p:notesMasterId r:id="rId5"/>
  </p:notesMasterIdLst>
  <p:handoutMasterIdLst>
    <p:handoutMasterId r:id="rId6"/>
  </p:handoutMasterIdLst>
  <p:sldIdLst>
    <p:sldId id="256" r:id="rId7"/>
    <p:sldId id="257" r:id="rId8"/>
    <p:sldId id="261" r:id="rId9"/>
    <p:sldId id="262" r:id="rId10"/>
    <p:sldId id="281" r:id="rId11"/>
    <p:sldId id="258" r:id="rId12"/>
    <p:sldId id="282" r:id="rId13"/>
    <p:sldId id="259" r:id="rId14"/>
    <p:sldId id="260" r:id="rId15"/>
    <p:sldId id="271" r:id="rId16"/>
    <p:sldId id="272" r:id="rId17"/>
    <p:sldId id="274" r:id="rId18"/>
    <p:sldId id="280" r:id="rId19"/>
    <p:sldId id="279" r:id="rId20"/>
    <p:sldId id="276" r:id="rId21"/>
    <p:sldId id="277" r:id="rId22"/>
    <p:sldId id="275" r:id="rId23"/>
    <p:sldId id="278" r:id="rId24"/>
    <p:sldId id="273" r:id="rId25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71"/>
    <a:srgbClr val="4B4F54"/>
    <a:srgbClr val="FFFFFF"/>
    <a:srgbClr val="EBEBEB"/>
    <a:srgbClr val="A0A0A2"/>
    <a:srgbClr val="669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0938" autoAdjust="0"/>
  </p:normalViewPr>
  <p:slideViewPr>
    <p:cSldViewPr>
      <p:cViewPr varScale="1">
        <p:scale>
          <a:sx n="59" d="100"/>
          <a:sy n="59" d="100"/>
        </p:scale>
        <p:origin x="1470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customXml" Target="../customXml/item3.xml" /><Relationship Id="rId30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D0C4-BFD2-4DE0-BA89-9AC5AD03C39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8257-1508-472C-B88D-08B7B2A4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1D302-BBA8-4082-90B8-CC5D2098C4AB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52CF2-9D9E-4038-9AF1-0578D0D45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8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52CF2-9D9E-4038-9AF1-0578D0D45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2559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FFFFFF">
              <a:alpha val="4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066800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318691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004F71"/>
            </a:solidFill>
          </a:ln>
        </p:spPr>
        <p:txBody>
          <a:bodyPr/>
          <a:lstStyle>
            <a:lvl1pPr>
              <a:defRPr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218" y="4752975"/>
            <a:ext cx="3368781" cy="12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5885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405744"/>
            <a:ext cx="1295400" cy="47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gdLst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400"/>
            </a:lvl1pPr>
            <a:lvl2pPr>
              <a:buSzPct val="90000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400"/>
            </a:lvl1pPr>
            <a:lvl2pPr>
              <a:buSzPct val="90000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000"/>
            </a:lvl1pPr>
            <a:lvl2pPr>
              <a:buSzPct val="85000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000"/>
            </a:lvl1pPr>
            <a:lvl2pPr>
              <a:buSzPct val="85000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419600"/>
            <a:ext cx="1292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buSzPct val="90000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F7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004F71"/>
            </a:solidFill>
          </a:ln>
        </p:spPr>
        <p:txBody>
          <a:bodyPr/>
          <a:lstStyle>
            <a:lvl1pPr>
              <a:defRPr>
                <a:solidFill>
                  <a:srgbClr val="4B4F54"/>
                </a:solidFill>
              </a:defRPr>
            </a:lvl1pPr>
          </a:lstStyle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gdLst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7" fmla="*/ 10287 w 7115175"/>
              <a:gd name="connsiteY7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gdLst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rgbClr val="004F71"/>
            </a:solidFill>
          </a:ln>
        </p:spPr>
        <p:txBody>
          <a:bodyPr/>
          <a:lstStyle/>
          <a:p>
            <a:fld id="{24A84300-B63B-4589-8788-44A386852A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>
          <a:xfrm>
            <a:off x="-2383" y="5051292"/>
            <a:ext cx="3574257" cy="1815994"/>
          </a:xfrm>
          <a:custGeom>
            <a:gdLst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669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gdLst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04F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2416F5-3AB5-4B32-94F0-22FCD9AA5EFE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4A84300-B63B-4589-8788-44A386852A06}" type="slidenum">
              <a:rPr lang="en-US" smtClean="0"/>
              <a:t>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004F7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A0A0A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spcBef>
          <a:spcPts val="300"/>
        </a:spcBef>
        <a:buClr>
          <a:srgbClr val="4B4F54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emf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7966" y="2514600"/>
            <a:ext cx="7924800" cy="1204306"/>
          </a:xfrm>
        </p:spPr>
        <p:txBody>
          <a:bodyPr/>
          <a:lstStyle/>
          <a:p>
            <a:r>
              <a:rPr lang="en-US" smtClean="0"/>
              <a:t>the Covid-19 vaccine is here: practical recommendations for independent schools</a:t>
            </a:r>
            <a:br>
              <a:rPr lang="en-US" smtClean="0"/>
            </a:br>
            <a:br>
              <a:rPr lang="en-US"/>
            </a:b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276600"/>
            <a:ext cx="6511131" cy="9906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1600" smtClean="0"/>
              <a:t>Susan e. Schorr</a:t>
            </a:r>
          </a:p>
          <a:p>
            <a:pPr>
              <a:spcBef>
                <a:spcPct val="0"/>
              </a:spcBef>
            </a:pPr>
            <a:r>
              <a:rPr lang="en-US" sz="1600" smtClean="0"/>
              <a:t>Laura m. Kahl</a:t>
            </a:r>
          </a:p>
          <a:p>
            <a:pPr>
              <a:spcBef>
                <a:spcPct val="0"/>
              </a:spcBef>
            </a:pPr>
            <a:endParaRPr lang="en-US" sz="1600"/>
          </a:p>
          <a:p>
            <a:pPr>
              <a:spcBef>
                <a:spcPct val="0"/>
              </a:spcBef>
            </a:pPr>
            <a:r>
              <a:rPr lang="en-US" sz="1600" smtClean="0"/>
              <a:t>December 18, 2020</a:t>
            </a:r>
            <a:endParaRPr 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029200"/>
            <a:ext cx="2098766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702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New England vaccine exemptions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0" smtClean="0"/>
              <a:t>All states permit medical exemptions</a:t>
            </a:r>
          </a:p>
          <a:p>
            <a:pPr>
              <a:buFont typeface="Wingdings" pitchFamily="2" charset="2"/>
              <a:buChar char="v"/>
            </a:pPr>
            <a:r>
              <a:rPr lang="en-US" sz="2400" b="0" smtClean="0"/>
              <a:t>Massachusetts, RI, NH, VT permit religious exemption but not philosophical exemption</a:t>
            </a:r>
          </a:p>
          <a:p>
            <a:pPr>
              <a:buFont typeface="Wingdings" pitchFamily="2" charset="2"/>
              <a:buChar char="v"/>
            </a:pPr>
            <a:r>
              <a:rPr lang="en-US" sz="2400" b="0"/>
              <a:t>Maine no longer allows religious or philosophical </a:t>
            </a:r>
            <a:r>
              <a:rPr lang="en-US" sz="2400" b="0" smtClean="0"/>
              <a:t>exemptions</a:t>
            </a:r>
          </a:p>
          <a:p>
            <a:pPr marL="0" indent="0"/>
            <a:endParaRPr lang="en-US" sz="2400" b="0" smtClean="0"/>
          </a:p>
          <a:p>
            <a:pPr marL="0" indent="0"/>
            <a:endParaRPr lang="en-US" sz="2400" b="0"/>
          </a:p>
          <a:p>
            <a:pPr>
              <a:buFont typeface="Wingdings" pitchFamily="2" charset="2"/>
              <a:buChar char="v"/>
            </a:pPr>
            <a:endParaRPr lang="en-US" sz="2000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854812"/>
            <a:ext cx="303331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5189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engage in the disability or Religious exemption analysis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Under the Americans with Disabilities Act and Title VII of the Civil Rights Act, need to determine whether an employee who qualifies for a vaccine exemption can still work at the school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Interactive process—must have a dialogue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Possible accommodations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Working from home/remote teaching</a:t>
            </a:r>
          </a:p>
          <a:p>
            <a:pPr lvl="2">
              <a:buFont typeface="Wingdings" pitchFamily="2" charset="2"/>
              <a:buChar char="v"/>
            </a:pPr>
            <a:r>
              <a:rPr lang="en-US" sz="2000"/>
              <a:t>Mandate wearing a mask at all times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Temporary transfer to other position</a:t>
            </a:r>
          </a:p>
          <a:p>
            <a:pPr lvl="2">
              <a:buFont typeface="Wingdings" pitchFamily="2" charset="2"/>
              <a:buChar char="v"/>
            </a:pPr>
            <a:r>
              <a:rPr lang="en-US" sz="2000"/>
              <a:t>Use PTO to search for a new </a:t>
            </a:r>
            <a:r>
              <a:rPr lang="en-US" sz="2000" smtClean="0"/>
              <a:t>job</a:t>
            </a:r>
            <a:endParaRPr lang="en-US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200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226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Faculty/Staff </a:t>
            </a:r>
            <a:br>
              <a:rPr lang="en-US" smtClean="0"/>
            </a:br>
            <a:r>
              <a:rPr lang="en-US" smtClean="0"/>
              <a:t>Offer Letters and contracts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22175"/>
            <a:ext cx="4991100" cy="33189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Reference Code of Conduct and need to comply (with added COVID policies and protocols)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Include contingencies: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Student enrollment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Remote learning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Adjusted teaching schedule and academic year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Modified vacations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Pro-rate salary</a:t>
            </a:r>
          </a:p>
          <a:p>
            <a:pPr marL="0" lvl="1" indent="0">
              <a:buNone/>
            </a:pPr>
            <a:endParaRPr lang="en-US" sz="2000" b="0" smtClean="0"/>
          </a:p>
          <a:p>
            <a:pPr lvl="2">
              <a:buFont typeface="Wingdings" pitchFamily="2" charset="2"/>
              <a:buChar char="v"/>
            </a:pPr>
            <a:endParaRPr lang="en-US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2790069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091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if you want to recommend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" y="1143000"/>
            <a:ext cx="8534400" cy="3579849"/>
          </a:xfrm>
        </p:spPr>
        <p:txBody>
          <a:bodyPr>
            <a:normAutofit/>
          </a:bodyPr>
          <a:lstStyle/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Include language in at-will offer letter or employee handbook such as, “In order to promote health in our school community, the school strongly recommends that you are vaccinated against COVID-19.”</a:t>
            </a:r>
          </a:p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Establishes expectations and school culture around prioritizing a healthy community</a:t>
            </a:r>
          </a:p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Provides a level of comfort for your colleagues</a:t>
            </a:r>
          </a:p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Supports concept that vaccination is voluntary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572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221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/>
            </a:br>
            <a:r>
              <a:rPr lang="en-US" smtClean="0"/>
              <a:t>if you want to mandate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3579849"/>
          </a:xfrm>
        </p:spPr>
        <p:txBody>
          <a:bodyPr>
            <a:normAutofit/>
          </a:bodyPr>
          <a:lstStyle/>
          <a:p>
            <a:pPr indent="0">
              <a:spcBef>
                <a:spcPct val="0"/>
              </a:spcBef>
            </a:pPr>
            <a:endParaRPr lang="en-US" sz="1700" b="0" smtClean="0"/>
          </a:p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Include language in an employee contract such as, “In </a:t>
            </a:r>
            <a:r>
              <a:rPr lang="en-US" sz="2400" b="0"/>
              <a:t>order to promote health in our school community, </a:t>
            </a:r>
            <a:r>
              <a:rPr lang="en-US" sz="2400" b="0" smtClean="0"/>
              <a:t>employees must </a:t>
            </a:r>
            <a:r>
              <a:rPr lang="en-US" sz="2400" b="0"/>
              <a:t>be </a:t>
            </a:r>
            <a:r>
              <a:rPr lang="en-US" sz="2400" b="0" smtClean="0"/>
              <a:t>immunized against COVID-19 unless a medical or religious exemption applies. In </a:t>
            </a:r>
            <a:r>
              <a:rPr lang="en-US" sz="2400" b="0"/>
              <a:t>the event </a:t>
            </a:r>
            <a:r>
              <a:rPr lang="en-US" sz="2400" b="0" smtClean="0"/>
              <a:t>you that you request an exemption, the school will discuss whether reasonable accommodations that do not impose an undue hardship on the school may be made.”</a:t>
            </a:r>
          </a:p>
          <a:p>
            <a:pPr marL="685800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b="0" smtClean="0"/>
              <a:t>Reinforce in the employee handbook</a:t>
            </a:r>
            <a:endParaRPr lang="en-US" sz="1700" b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80" y="4343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533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enrollment contracts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0683"/>
            <a:ext cx="5638800" cy="357984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Remote learning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Recording remote learning sessions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Tuition adjustments for room and board?</a:t>
            </a:r>
          </a:p>
          <a:p>
            <a:pPr>
              <a:buFont typeface="Wingdings" pitchFamily="2" charset="2"/>
              <a:buChar char="v"/>
            </a:pPr>
            <a:r>
              <a:rPr lang="en-US" sz="2000" b="0" i="1" smtClean="0"/>
              <a:t>Force Majeure</a:t>
            </a:r>
            <a:r>
              <a:rPr lang="en-US" sz="2000" b="0" smtClean="0"/>
              <a:t>/School Closure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Be sure to specifically reference “pandemic”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0"/>
              <a:t> </a:t>
            </a:r>
            <a:r>
              <a:rPr lang="en-US" sz="2000" smtClean="0"/>
              <a:t>Immunizations and COVID protocols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Will states add COVID-19 vaccine to list of required immunizations?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Massachusetts added influenza vaccine requirement for this school year</a:t>
            </a:r>
            <a:endParaRPr lang="en-US" sz="20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76400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947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enrollment contracts: </a:t>
            </a:r>
            <a:br>
              <a:rPr lang="en-US"/>
            </a:br>
            <a:r>
              <a:rPr lang="en-US" smtClean="0"/>
              <a:t>school immunization policy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3579849"/>
          </a:xfrm>
        </p:spPr>
        <p:txBody>
          <a:bodyPr>
            <a:normAutofit/>
          </a:bodyPr>
          <a:lstStyle/>
          <a:p>
            <a:pPr indent="0">
              <a:spcBef>
                <a:spcPct val="0"/>
              </a:spcBef>
            </a:pPr>
            <a:endParaRPr lang="en-US" sz="1700" b="0" smtClean="0"/>
          </a:p>
          <a:p>
            <a:pPr indent="0">
              <a:spcBef>
                <a:spcPct val="0"/>
              </a:spcBef>
            </a:pPr>
            <a:r>
              <a:rPr lang="en-US" sz="2400" b="0" smtClean="0"/>
              <a:t>In </a:t>
            </a:r>
            <a:r>
              <a:rPr lang="en-US" sz="2400" b="0"/>
              <a:t>accordance with </a:t>
            </a:r>
            <a:r>
              <a:rPr lang="en-US" sz="2400" b="0" smtClean="0">
                <a:solidFill>
                  <a:srgbClr val="FF0000"/>
                </a:solidFill>
              </a:rPr>
              <a:t>[state] </a:t>
            </a:r>
            <a:r>
              <a:rPr lang="en-US" sz="2400" b="0" smtClean="0"/>
              <a:t>law, </a:t>
            </a:r>
            <a:r>
              <a:rPr lang="en-US" sz="2400" b="0"/>
              <a:t>all students must be </a:t>
            </a:r>
            <a:r>
              <a:rPr lang="en-US" sz="2400" b="0" smtClean="0"/>
              <a:t>immunized unless a medical or religious exemption applies. In </a:t>
            </a:r>
            <a:r>
              <a:rPr lang="en-US" sz="2400" b="0"/>
              <a:t>the event that a case of a vaccine-preventable disease occurs at </a:t>
            </a:r>
            <a:r>
              <a:rPr lang="en-US" sz="2400" b="0" smtClean="0"/>
              <a:t>the school and </a:t>
            </a:r>
            <a:r>
              <a:rPr lang="en-US" sz="2400" b="0"/>
              <a:t>your child has not obtained the required immunization, your child will be excluded from school for at least one incubation period after the onset of the last case or as </a:t>
            </a:r>
            <a:r>
              <a:rPr lang="en-US" sz="2400" b="0" smtClean="0"/>
              <a:t>prescribed </a:t>
            </a:r>
            <a:r>
              <a:rPr lang="en-US" sz="2400" b="0"/>
              <a:t>by the state’s department of public health.</a:t>
            </a:r>
            <a:endParaRPr lang="en-US" sz="1700" b="0"/>
          </a:p>
          <a:p>
            <a:pPr indent="0">
              <a:spcBef>
                <a:spcPct val="0"/>
              </a:spcBef>
            </a:pPr>
            <a:endParaRPr lang="en-US" sz="1700" b="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080" y="434340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25507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enrollment contracts: </a:t>
            </a:r>
            <a:br>
              <a:rPr lang="en-US" smtClean="0"/>
            </a:br>
            <a:r>
              <a:rPr lang="en-US" smtClean="0"/>
              <a:t>covid-19 testing and protocols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" y="1219200"/>
            <a:ext cx="8839200" cy="3579849"/>
          </a:xfrm>
        </p:spPr>
        <p:txBody>
          <a:bodyPr>
            <a:noAutofit/>
          </a:bodyPr>
          <a:lstStyle/>
          <a:p>
            <a:pPr indent="0"/>
            <a:r>
              <a:rPr lang="en-US" sz="2200" b="0" smtClean="0"/>
              <a:t>During </a:t>
            </a:r>
            <a:r>
              <a:rPr lang="en-US" sz="2200" b="0"/>
              <a:t>the COVID-19 pandemic, </a:t>
            </a:r>
            <a:r>
              <a:rPr lang="en-US" sz="2200" b="0" smtClean="0"/>
              <a:t>parents </a:t>
            </a:r>
            <a:r>
              <a:rPr lang="en-US" sz="2200" b="0"/>
              <a:t>understand that the school may require that you monitor the student and your household for coronavirus symptoms and that the </a:t>
            </a:r>
            <a:r>
              <a:rPr lang="en-US" sz="2200" b="0" smtClean="0"/>
              <a:t>student </a:t>
            </a:r>
            <a:r>
              <a:rPr lang="en-US" sz="2200" b="0"/>
              <a:t>undergo periodic testing, which may be administered by </a:t>
            </a:r>
            <a:r>
              <a:rPr lang="en-US" sz="2200" b="0">
                <a:solidFill>
                  <a:srgbClr val="FF0000"/>
                </a:solidFill>
              </a:rPr>
              <a:t>[the school nurse OR a qualified third party vendor]</a:t>
            </a:r>
            <a:r>
              <a:rPr lang="en-US" sz="2200" b="0"/>
              <a:t>. On behalf of </a:t>
            </a:r>
            <a:r>
              <a:rPr lang="en-US" sz="2200" b="0" smtClean="0"/>
              <a:t>parents and </a:t>
            </a:r>
            <a:r>
              <a:rPr lang="en-US" sz="2200" b="0"/>
              <a:t>the </a:t>
            </a:r>
            <a:r>
              <a:rPr lang="en-US" sz="2200" b="0" smtClean="0"/>
              <a:t>student</a:t>
            </a:r>
            <a:r>
              <a:rPr lang="en-US" sz="2200" b="0"/>
              <a:t>, </a:t>
            </a:r>
            <a:r>
              <a:rPr lang="en-US" sz="2200" b="0" smtClean="0"/>
              <a:t>parents </a:t>
            </a:r>
            <a:r>
              <a:rPr lang="en-US" sz="2200" b="0"/>
              <a:t>consent to comply with the school’s COVID-19 monitoring and testing protocols and understand that in the event that the </a:t>
            </a:r>
            <a:r>
              <a:rPr lang="en-US" sz="2200" b="0" smtClean="0"/>
              <a:t>student </a:t>
            </a:r>
            <a:r>
              <a:rPr lang="en-US" sz="2200" b="0"/>
              <a:t>tests positive, those results will be provided to the </a:t>
            </a:r>
            <a:r>
              <a:rPr lang="en-US" sz="2200" b="0">
                <a:solidFill>
                  <a:srgbClr val="FF0000"/>
                </a:solidFill>
              </a:rPr>
              <a:t>[state’s </a:t>
            </a:r>
            <a:r>
              <a:rPr lang="en-US" sz="2200" b="0" smtClean="0">
                <a:solidFill>
                  <a:srgbClr val="FF0000"/>
                </a:solidFill>
              </a:rPr>
              <a:t>department of public health], </a:t>
            </a:r>
            <a:r>
              <a:rPr lang="en-US" sz="2200" b="0"/>
              <a:t>as required by law, but will otherwise remain confidential.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572000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6097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covid vaccines and </a:t>
            </a:r>
            <a:br>
              <a:rPr lang="en-US" smtClean="0"/>
            </a:br>
            <a:r>
              <a:rPr lang="en-US" smtClean="0"/>
              <a:t>younger children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00628"/>
            <a:ext cx="8305800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Vaccine </a:t>
            </a:r>
            <a:r>
              <a:rPr lang="en-US" sz="2000" b="0" i="1" smtClean="0"/>
              <a:t>study results </a:t>
            </a:r>
            <a:r>
              <a:rPr lang="en-US" sz="2000" b="0" smtClean="0"/>
              <a:t>for children ages 12-17 anticipated for early 2021; potential for vaccine by start of 2021 school year</a:t>
            </a:r>
          </a:p>
          <a:p>
            <a:pPr>
              <a:buFont typeface="Wingdings" pitchFamily="2" charset="2"/>
              <a:buChar char="v"/>
            </a:pPr>
            <a:r>
              <a:rPr lang="en-US" sz="2000" b="0" i="1" smtClean="0"/>
              <a:t>Trial design </a:t>
            </a:r>
            <a:r>
              <a:rPr lang="en-US" sz="2000" b="0" smtClean="0"/>
              <a:t>expected to be finalized in early 2021 for children under 12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Slower trial process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/>
              <a:t> need to recruit volunteers and obtain parental informed consent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need to start with lower doses and smaller groups of children</a:t>
            </a:r>
          </a:p>
          <a:p>
            <a:pPr lvl="2">
              <a:buFont typeface="Wingdings" pitchFamily="2" charset="2"/>
              <a:buChar char="v"/>
            </a:pPr>
            <a:r>
              <a:rPr lang="en-US" sz="2000"/>
              <a:t> </a:t>
            </a:r>
            <a:r>
              <a:rPr lang="en-US" sz="2000" smtClean="0"/>
              <a:t>need to pause and watch for side effects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0" smtClean="0"/>
              <a:t>  States may postpone vaccine requirements </a:t>
            </a:r>
            <a:r>
              <a:rPr lang="en-US" sz="2000" smtClean="0"/>
              <a:t>for children </a:t>
            </a:r>
            <a:r>
              <a:rPr lang="en-US" sz="2000" b="0" smtClean="0"/>
              <a:t>until 2022-2023...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191000"/>
            <a:ext cx="3297837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9086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3070927"/>
            <a:ext cx="3444240" cy="29809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b="0" smtClean="0"/>
              <a:t>Susan E. Schorr</a:t>
            </a:r>
          </a:p>
          <a:p>
            <a:pPr>
              <a:spcBef>
                <a:spcPct val="0"/>
              </a:spcBef>
            </a:pPr>
            <a:r>
              <a:rPr lang="en-US" sz="2200" b="0" smtClean="0"/>
              <a:t>susan.schorr@mclane.com</a:t>
            </a:r>
          </a:p>
          <a:p>
            <a:pPr>
              <a:spcBef>
                <a:spcPct val="0"/>
              </a:spcBef>
            </a:pPr>
            <a:r>
              <a:rPr lang="en-US" sz="2200" b="0" smtClean="0"/>
              <a:t>(857) 305-1960</a:t>
            </a:r>
            <a:endParaRPr lang="en-US" sz="2200" b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05400" y="3048000"/>
            <a:ext cx="3200400" cy="29809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b="0" smtClean="0"/>
              <a:t>Laura M. Kahl</a:t>
            </a:r>
          </a:p>
          <a:p>
            <a:pPr>
              <a:spcBef>
                <a:spcPct val="0"/>
              </a:spcBef>
            </a:pPr>
            <a:r>
              <a:rPr lang="en-US" sz="2200" b="0" smtClean="0"/>
              <a:t>laura.kahl@mclane.com</a:t>
            </a:r>
          </a:p>
          <a:p>
            <a:pPr>
              <a:spcBef>
                <a:spcPct val="0"/>
              </a:spcBef>
            </a:pPr>
            <a:r>
              <a:rPr lang="en-US" sz="2200" b="0"/>
              <a:t>(781) 904-2677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7520940" cy="548640"/>
          </a:xfrm>
        </p:spPr>
        <p:txBody>
          <a:bodyPr/>
          <a:lstStyle/>
          <a:p>
            <a:pPr algn="ctr"/>
            <a:r>
              <a:rPr lang="en-US" smtClean="0"/>
              <a:t>THANK YOU!</a:t>
            </a:r>
            <a:br>
              <a:rPr lang="en-US" smtClean="0"/>
            </a:br>
            <a:br>
              <a:rPr lang="en-US" smtClean="0"/>
            </a:br>
            <a:r>
              <a:rPr lang="en-US" sz="2400" smtClean="0"/>
              <a:t>this presentation is for informational purposes only and is not legal advice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767847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Today’s agenda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15269"/>
            <a:ext cx="8458200" cy="357984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0" smtClean="0"/>
              <a:t>Vaccine Basics</a:t>
            </a:r>
          </a:p>
          <a:p>
            <a:pPr>
              <a:buFont typeface="Wingdings" pitchFamily="2" charset="2"/>
              <a:buChar char="v"/>
            </a:pPr>
            <a:r>
              <a:rPr lang="en-US" sz="2400" b="0" smtClean="0"/>
              <a:t>New </a:t>
            </a:r>
            <a:r>
              <a:rPr lang="en-US" sz="2400" b="0"/>
              <a:t>England </a:t>
            </a:r>
            <a:r>
              <a:rPr lang="en-US" sz="2400" b="0" smtClean="0"/>
              <a:t>vaccine plans and where schools fit in </a:t>
            </a:r>
          </a:p>
          <a:p>
            <a:pPr>
              <a:buFont typeface="Wingdings" pitchFamily="2" charset="2"/>
              <a:buChar char="v"/>
            </a:pPr>
            <a:r>
              <a:rPr lang="en-US" sz="2400" b="0" smtClean="0"/>
              <a:t>The </a:t>
            </a:r>
            <a:r>
              <a:rPr lang="en-US" sz="2400" b="0"/>
              <a:t>pros and cons of </a:t>
            </a:r>
            <a:r>
              <a:rPr lang="en-US" sz="2400" b="0" smtClean="0"/>
              <a:t>vaccine mandates v. recommendations</a:t>
            </a:r>
            <a:endParaRPr lang="en-US" sz="2400" b="0"/>
          </a:p>
          <a:p>
            <a:pPr>
              <a:buFont typeface="Wingdings" pitchFamily="2" charset="2"/>
              <a:buChar char="v"/>
            </a:pPr>
            <a:r>
              <a:rPr lang="en-US" sz="2400" b="0"/>
              <a:t>How to accommodate exemptions to vaccinations</a:t>
            </a:r>
          </a:p>
          <a:p>
            <a:pPr>
              <a:buFont typeface="Wingdings" pitchFamily="2" charset="2"/>
              <a:buChar char="v"/>
            </a:pPr>
            <a:r>
              <a:rPr lang="en-US" sz="2400" b="0" smtClean="0"/>
              <a:t>Drafting </a:t>
            </a:r>
            <a:r>
              <a:rPr lang="en-US" sz="2400" b="0"/>
              <a:t>tips for faculty/staff offer letters and contracts, and enrollment agreements</a:t>
            </a:r>
          </a:p>
          <a:p>
            <a:pPr>
              <a:buFont typeface="Wingdings" pitchFamily="2" charset="2"/>
              <a:buChar char="v"/>
            </a:pPr>
            <a:r>
              <a:rPr lang="en-US" sz="2400" b="0" smtClean="0"/>
              <a:t>Where </a:t>
            </a:r>
            <a:r>
              <a:rPr lang="en-US" sz="2400" b="0"/>
              <a:t>things stand with younger children and </a:t>
            </a:r>
            <a:r>
              <a:rPr lang="en-US" sz="2400" b="0" smtClean="0"/>
              <a:t>vaccination</a:t>
            </a:r>
          </a:p>
          <a:p>
            <a:pPr>
              <a:buFont typeface="Wingdings" pitchFamily="2" charset="2"/>
              <a:buChar char="v"/>
            </a:pPr>
            <a:r>
              <a:rPr lang="en-US" sz="2400" b="0" u="sng" smtClean="0"/>
              <a:t>Reminder: We are lawyers, not doctors!</a:t>
            </a:r>
            <a:endParaRPr lang="en-US" sz="2400" b="0" u="sng"/>
          </a:p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6959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227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35439"/>
            <a:ext cx="4038600" cy="371246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mRNA (messenger RNA) vaccines (Pfizer BioNTech and Moderna)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Teach cells how to generate a protein that in turn creates antibodies to fight the virus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Does not inject any live virus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Does not affect cell nucleus, where DNA is stored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Currently no mRNA vaccines licensed in the U.S.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b="0" smtClean="0"/>
              <a:t>Research on mRNA for 15+ years</a:t>
            </a:r>
          </a:p>
          <a:p>
            <a:pPr lvl="2">
              <a:buFont typeface="Wingdings" pitchFamily="2" charset="2"/>
              <a:buChar char="v"/>
            </a:pPr>
            <a:endParaRPr lang="en-US" sz="2000" b="0" smtClean="0"/>
          </a:p>
          <a:p>
            <a:pPr lvl="2">
              <a:buFont typeface="Wingdings" pitchFamily="2" charset="2"/>
              <a:buChar char="v"/>
            </a:pPr>
            <a:endParaRPr lang="en-US" sz="2000" b="0" smtClean="0"/>
          </a:p>
          <a:p>
            <a:pPr lvl="1">
              <a:buFont typeface="Wingdings" pitchFamily="2" charset="2"/>
              <a:buChar char="v"/>
            </a:pPr>
            <a:endParaRPr lang="en-US" sz="2000" b="0" smtClean="0"/>
          </a:p>
          <a:p>
            <a:endParaRPr lang="en-US" sz="2000" b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50274"/>
            <a:ext cx="4062984" cy="3712464"/>
          </a:xfrm>
        </p:spPr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v"/>
            </a:pPr>
            <a:r>
              <a:rPr lang="en-US"/>
              <a:t>Other options</a:t>
            </a:r>
          </a:p>
          <a:p>
            <a:pPr lvl="2">
              <a:buFont typeface="Wingdings" pitchFamily="2" charset="2"/>
              <a:buChar char="v"/>
            </a:pPr>
            <a:r>
              <a:rPr lang="en-US"/>
              <a:t>Viral vector (injection of modified, harmless virus to trigger immune response) (Johnson &amp; Johnson and </a:t>
            </a:r>
            <a:r>
              <a:rPr lang="en-US" smtClean="0"/>
              <a:t>AstraZeneca</a:t>
            </a:r>
            <a:r>
              <a:rPr lang="en-US"/>
              <a:t>)</a:t>
            </a:r>
          </a:p>
          <a:p>
            <a:pPr lvl="2">
              <a:buFont typeface="Wingdings" pitchFamily="2" charset="2"/>
              <a:buChar char="v"/>
            </a:pPr>
            <a:r>
              <a:rPr lang="en-US" smtClean="0"/>
              <a:t>Protein </a:t>
            </a:r>
            <a:r>
              <a:rPr lang="en-US"/>
              <a:t>sub-unit (tend to be weaker, needs a booster shot</a:t>
            </a:r>
            <a:r>
              <a:rPr lang="en-US" smtClean="0"/>
              <a:t>) (Sanofi)</a:t>
            </a:r>
          </a:p>
          <a:p>
            <a:pPr lvl="2">
              <a:buFont typeface="Wingdings" pitchFamily="2" charset="2"/>
              <a:buChar char="v"/>
            </a:pPr>
            <a:r>
              <a:rPr lang="en-US"/>
              <a:t>Whole virus (live, weakened virus or destroyed virus)</a:t>
            </a:r>
          </a:p>
          <a:p>
            <a:pPr marL="237744" lvl="2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Very quick covid vaccine primer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343400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149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4495"/>
            <a:ext cx="7520940" cy="548640"/>
          </a:xfrm>
        </p:spPr>
        <p:txBody>
          <a:bodyPr/>
          <a:lstStyle/>
          <a:p>
            <a:pPr algn="ctr"/>
            <a:r>
              <a:rPr lang="en-US" smtClean="0"/>
              <a:t>emergency use authorization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38200"/>
            <a:ext cx="8839199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b="0" smtClean="0"/>
              <a:t>FDA mechanism to approve medicines during public health emergency when no other approved and available alternatives</a:t>
            </a:r>
          </a:p>
          <a:p>
            <a:pPr>
              <a:buFont typeface="Wingdings" pitchFamily="2" charset="2"/>
              <a:buChar char="v"/>
            </a:pPr>
            <a:r>
              <a:rPr lang="en-US" sz="1800" b="0" smtClean="0"/>
              <a:t>Basic analysis: benefits of therapy outweigh risks and the product meets </a:t>
            </a:r>
            <a:r>
              <a:rPr lang="en-US" sz="1800" b="0"/>
              <a:t>reasonable thresholds for safety and </a:t>
            </a:r>
            <a:r>
              <a:rPr lang="en-US" sz="1800" b="0" smtClean="0"/>
              <a:t>effectiveness</a:t>
            </a:r>
          </a:p>
          <a:p>
            <a:pPr>
              <a:buFont typeface="Wingdings" pitchFamily="2" charset="2"/>
              <a:buChar char="v"/>
            </a:pPr>
            <a:r>
              <a:rPr lang="en-US" sz="1800" b="0" smtClean="0"/>
              <a:t>Analysis is based on </a:t>
            </a:r>
            <a:r>
              <a:rPr lang="en-US" sz="1800" b="0"/>
              <a:t>the best available evidence, without waiting for all the evidence that would be needed for FDA approval </a:t>
            </a:r>
            <a:endParaRPr lang="en-US" sz="1800" b="0" smtClean="0"/>
          </a:p>
          <a:p>
            <a:pPr>
              <a:buFont typeface="Wingdings" pitchFamily="2" charset="2"/>
              <a:buChar char="v"/>
            </a:pPr>
            <a:r>
              <a:rPr lang="en-US" sz="1800" b="0" smtClean="0"/>
              <a:t>The public must be given the </a:t>
            </a:r>
            <a:r>
              <a:rPr lang="en-US" sz="1800" b="0"/>
              <a:t>option to accept or refuse </a:t>
            </a:r>
            <a:r>
              <a:rPr lang="en-US" sz="1800" b="0" smtClean="0"/>
              <a:t>a vaccine and the </a:t>
            </a:r>
            <a:r>
              <a:rPr lang="en-US" sz="1800" b="0"/>
              <a:t>consequences, if any, of refusing </a:t>
            </a:r>
            <a:r>
              <a:rPr lang="en-US" sz="1800" b="0" smtClean="0"/>
              <a:t>it, the </a:t>
            </a:r>
            <a:r>
              <a:rPr lang="en-US" sz="1800" b="0"/>
              <a:t>alternatives </a:t>
            </a:r>
            <a:r>
              <a:rPr lang="en-US" sz="1800" b="0" smtClean="0"/>
              <a:t>to vaccine</a:t>
            </a:r>
            <a:r>
              <a:rPr lang="en-US" sz="1800" b="0"/>
              <a:t> that are </a:t>
            </a:r>
            <a:r>
              <a:rPr lang="en-US" sz="1800" b="0" smtClean="0"/>
              <a:t>available, </a:t>
            </a:r>
            <a:r>
              <a:rPr lang="en-US" sz="1800" b="0"/>
              <a:t>and of their benefits and </a:t>
            </a:r>
            <a:r>
              <a:rPr lang="en-US" sz="1800" b="0" smtClean="0"/>
              <a:t>risks</a:t>
            </a:r>
            <a:r>
              <a:rPr lang="en-US" sz="1800" b="0"/>
              <a:t> </a:t>
            </a:r>
            <a:r>
              <a:rPr lang="en-US" sz="1800" b="0" smtClean="0"/>
              <a:t>(informed consent)</a:t>
            </a:r>
          </a:p>
          <a:p>
            <a:pPr>
              <a:buFont typeface="Wingdings" pitchFamily="2" charset="2"/>
              <a:buChar char="v"/>
            </a:pPr>
            <a:r>
              <a:rPr lang="en-US" sz="1800" b="0" smtClean="0"/>
              <a:t>Authorization </a:t>
            </a:r>
            <a:r>
              <a:rPr lang="en-US" sz="1800" b="0"/>
              <a:t>is </a:t>
            </a:r>
            <a:r>
              <a:rPr lang="en-US" sz="1800" b="0" smtClean="0"/>
              <a:t>temporary and only lasts as long as state of pandemic emergency is in effect</a:t>
            </a:r>
          </a:p>
          <a:p>
            <a:pPr>
              <a:buFont typeface="Wingdings" pitchFamily="2" charset="2"/>
              <a:buChar char="v"/>
            </a:pPr>
            <a:endParaRPr lang="en-US" sz="2000" b="0" smtClean="0"/>
          </a:p>
          <a:p>
            <a:pPr>
              <a:buFont typeface="Wingdings" pitchFamily="2" charset="2"/>
              <a:buChar char="v"/>
            </a:pPr>
            <a:endParaRPr lang="en-US" sz="2000" b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572000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841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smtClean="0"/>
              <a:t>what does the u.s. supreme court say?</a:t>
            </a:r>
            <a:endParaRPr lang="en-US" sz="2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305800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i="1" smtClean="0"/>
              <a:t>Jacobson v. Massachusetts</a:t>
            </a:r>
            <a:r>
              <a:rPr lang="en-US" sz="2000" b="0" smtClean="0"/>
              <a:t>, 1905 case 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Man from Cambridge, MA fined $5.00 for refusing to be vaccinated against small pox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States permitted to enact public health laws and mandate vaccines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“...persons </a:t>
            </a:r>
            <a:r>
              <a:rPr lang="en-US" sz="2000" b="0"/>
              <a:t>and property are subjected to all kinds of restraints and burdens in order to secure the general comfort, health, and prosperity of the </a:t>
            </a:r>
            <a:r>
              <a:rPr lang="en-US" sz="2000" b="0" smtClean="0"/>
              <a:t>state”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“Upon </a:t>
            </a:r>
            <a:r>
              <a:rPr lang="en-US" sz="2000" b="0"/>
              <a:t>the principle of self-defense, of paramount necessity, a community has the right to protect itself against an epidemic of disease which threatens the safety of its members</a:t>
            </a:r>
            <a:r>
              <a:rPr lang="en-US" sz="2000" b="0" smtClean="0"/>
              <a:t>.”</a:t>
            </a:r>
            <a:endParaRPr lang="en-US" sz="20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92" y="4572000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86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Where do New England SCHOOLS fit into state vaccination plans?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615" y="1371600"/>
            <a:ext cx="7406640" cy="357984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/>
              <a:t>States had to submit draft </a:t>
            </a:r>
            <a:r>
              <a:rPr lang="en-US" sz="2000" b="0" smtClean="0"/>
              <a:t>vaccine plans </a:t>
            </a:r>
            <a:r>
              <a:rPr lang="en-US" sz="2000" b="0"/>
              <a:t>to CDC by October 16, 2020</a:t>
            </a:r>
          </a:p>
          <a:p>
            <a:pPr>
              <a:buFont typeface="Wingdings" pitchFamily="2" charset="2"/>
              <a:buChar char="v"/>
            </a:pPr>
            <a:r>
              <a:rPr lang="en-US" sz="2000" b="0"/>
              <a:t>Prioritization framework developed by the National Academy of Science, Engineering, and </a:t>
            </a:r>
            <a:r>
              <a:rPr lang="en-US" sz="2000" b="0" smtClean="0"/>
              <a:t>Medicine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No distinction between public and private school employees</a:t>
            </a:r>
            <a:endParaRPr lang="en-US" sz="2000" b="0"/>
          </a:p>
          <a:p>
            <a:pPr>
              <a:buFont typeface="Wingdings" pitchFamily="2" charset="2"/>
              <a:buChar char="v"/>
            </a:pPr>
            <a:r>
              <a:rPr lang="en-US" sz="2000" b="0"/>
              <a:t>Maine, Massachusetts, NH, </a:t>
            </a:r>
            <a:r>
              <a:rPr lang="en-US" sz="2000" b="0" smtClean="0"/>
              <a:t>RI, Vermont:  Teachers and Staff in K-12 schools slated for Phase 2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smtClean="0"/>
              <a:t>In Massachusetts, Phase 2 = February – March 2021</a:t>
            </a:r>
            <a:endParaRPr lang="en-US" sz="2000" b="0"/>
          </a:p>
          <a:p>
            <a:pPr>
              <a:buFont typeface="Wingdings" pitchFamily="2" charset="2"/>
              <a:buChar char="v"/>
            </a:pPr>
            <a:r>
              <a:rPr lang="en-US" sz="2000" b="0"/>
              <a:t>Young adults and children, Phase </a:t>
            </a:r>
            <a:r>
              <a:rPr lang="en-US" sz="2000" b="0" smtClean="0"/>
              <a:t>3 (note: vaccines not yet approved for children under age 16 and not yet tested on pregnant women)</a:t>
            </a:r>
            <a:endParaRPr lang="en-US" sz="2000" b="0"/>
          </a:p>
          <a:p>
            <a:br>
              <a:rPr lang="en-US" sz="2000"/>
            </a:br>
            <a:endParaRPr lang="en-US" sz="2000" b="0" smtClean="0"/>
          </a:p>
          <a:p>
            <a:endParaRPr lang="en-US" sz="2000" b="0" smtClean="0"/>
          </a:p>
          <a:p>
            <a:endParaRPr lang="en-US" sz="20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3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8612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New Guidance from the EEOC (12/16/20)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A vaccine is not a “medical examination” so OK for employer to administer, but be careful about pre-screening questions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Employers may ask for proof of vaccination from a pharmacy or healthcare provider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Cannot exclude an unvaccinated employee from workplace under “direct threat” analysis unless no way to provide a reasonable accommodation absent an undue hardship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Careful about termination if no accommodation possible due to disability or religious conviction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41960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7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rationales for mandates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30" y="1219200"/>
            <a:ext cx="8686800" cy="357984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0" smtClean="0"/>
              <a:t>No </a:t>
            </a:r>
            <a:r>
              <a:rPr lang="en-US" b="0"/>
              <a:t>federal or state laws </a:t>
            </a:r>
            <a:r>
              <a:rPr lang="en-US" b="0" smtClean="0"/>
              <a:t>prohibit </a:t>
            </a:r>
            <a:r>
              <a:rPr lang="en-US" b="0"/>
              <a:t>an employer from mandating that employees receive </a:t>
            </a:r>
            <a:r>
              <a:rPr lang="en-US" b="0" smtClean="0"/>
              <a:t>vaccinations</a:t>
            </a:r>
          </a:p>
          <a:p>
            <a:pPr>
              <a:buFont typeface="Wingdings" pitchFamily="2" charset="2"/>
              <a:buChar char="v"/>
            </a:pPr>
            <a:r>
              <a:rPr lang="en-US" b="0" smtClean="0"/>
              <a:t>COVID-19 has been determined to be a “direct threat” by the CDC based on:</a:t>
            </a:r>
          </a:p>
          <a:p>
            <a:pPr marL="1149858" lvl="4" indent="-342900">
              <a:buAutoNum type="arabicParenBoth"/>
            </a:pPr>
            <a:r>
              <a:rPr lang="en-US" smtClean="0"/>
              <a:t>the </a:t>
            </a:r>
            <a:r>
              <a:rPr lang="en-US"/>
              <a:t>duration of the risk</a:t>
            </a:r>
            <a:r>
              <a:rPr lang="en-US" smtClean="0"/>
              <a:t>;</a:t>
            </a:r>
          </a:p>
          <a:p>
            <a:pPr marL="1149858" lvl="4" indent="-342900">
              <a:buAutoNum type="arabicParenBoth"/>
            </a:pPr>
            <a:r>
              <a:rPr lang="en-US" smtClean="0"/>
              <a:t>the </a:t>
            </a:r>
            <a:r>
              <a:rPr lang="en-US"/>
              <a:t>nature and severity of the potential harm; </a:t>
            </a:r>
            <a:endParaRPr lang="en-US" smtClean="0"/>
          </a:p>
          <a:p>
            <a:pPr marL="1149858" lvl="4" indent="-342900">
              <a:buAutoNum type="arabicParenBoth"/>
            </a:pPr>
            <a:r>
              <a:rPr lang="en-US" smtClean="0"/>
              <a:t>the </a:t>
            </a:r>
            <a:r>
              <a:rPr lang="en-US"/>
              <a:t>likelihood that potential harm will occur; and </a:t>
            </a:r>
            <a:endParaRPr lang="en-US" smtClean="0"/>
          </a:p>
          <a:p>
            <a:pPr marL="1149858" lvl="4" indent="-342900">
              <a:buAutoNum type="arabicParenBoth"/>
            </a:pPr>
            <a:r>
              <a:rPr lang="en-US" smtClean="0"/>
              <a:t>the </a:t>
            </a:r>
            <a:r>
              <a:rPr lang="en-US"/>
              <a:t>imminence of the potential </a:t>
            </a:r>
            <a:r>
              <a:rPr lang="en-US" smtClean="0"/>
              <a:t>harm</a:t>
            </a:r>
          </a:p>
          <a:p>
            <a:pPr marL="237744" lvl="2" indent="0">
              <a:buNone/>
            </a:pPr>
            <a:r>
              <a:rPr lang="en-US" smtClean="0"/>
              <a:t>Anyone who is not vaccinated could be excluded from work based on a “direct threat” analysis under EEOC/ADA guidance</a:t>
            </a:r>
          </a:p>
          <a:p>
            <a:pPr lvl="1">
              <a:buFont typeface="Wingdings" pitchFamily="2" charset="2"/>
              <a:buChar char="v"/>
            </a:pPr>
            <a:r>
              <a:rPr lang="en-US" b="0"/>
              <a:t> </a:t>
            </a:r>
            <a:r>
              <a:rPr lang="en-US" b="0" smtClean="0"/>
              <a:t>OSHA requires a safe and healthy work environment</a:t>
            </a:r>
            <a:endParaRPr lang="en-US"/>
          </a:p>
          <a:p>
            <a:pPr lvl="1">
              <a:buFont typeface="Wingdings" pitchFamily="2" charset="2"/>
              <a:buChar char="v"/>
            </a:pPr>
            <a:r>
              <a:rPr lang="en-US" b="0" smtClean="0"/>
              <a:t>  A requirement could increase employee comfort level by creating a safer workplace environment</a:t>
            </a:r>
            <a:r>
              <a:rPr lang="en-US" b="0"/>
              <a:t> </a:t>
            </a:r>
            <a:endParaRPr lang="en-US" b="0" smtClean="0"/>
          </a:p>
          <a:p>
            <a:pPr>
              <a:buFont typeface="Wingdings" pitchFamily="2" charset="2"/>
              <a:buChar char="v"/>
            </a:pPr>
            <a:endParaRPr lang="en-US" b="0"/>
          </a:p>
          <a:p>
            <a:pPr>
              <a:buFont typeface="Wingdings" pitchFamily="2" charset="2"/>
              <a:buChar char="v"/>
            </a:pPr>
            <a:endParaRPr lang="en-US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419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2501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rationales for recommendation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0628"/>
            <a:ext cx="8610600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0" smtClean="0"/>
              <a:t>Encourage vaccination for the greater good of the school and larger community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Employee resistance/fear—a mandate could backfire and reduce morale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Questions around mandating a vaccine that is subject to emergency use authorization, but not full FDA approval</a:t>
            </a:r>
            <a:endParaRPr lang="en-US" sz="2000" b="0"/>
          </a:p>
          <a:p>
            <a:pPr>
              <a:buFont typeface="Wingdings" pitchFamily="2" charset="2"/>
              <a:buChar char="v"/>
            </a:pPr>
            <a:r>
              <a:rPr lang="en-US" sz="2000" b="0"/>
              <a:t>P</a:t>
            </a:r>
            <a:r>
              <a:rPr lang="en-US" sz="2000" b="0" smtClean="0"/>
              <a:t>otential </a:t>
            </a:r>
            <a:r>
              <a:rPr lang="en-US" sz="2000" b="0"/>
              <a:t>adverse effects </a:t>
            </a:r>
            <a:r>
              <a:rPr lang="en-US" sz="2000" b="0" smtClean="0"/>
              <a:t>of vaccine could lead </a:t>
            </a:r>
            <a:r>
              <a:rPr lang="en-US" sz="2000" b="0"/>
              <a:t>to workers’ comp claims or </a:t>
            </a:r>
            <a:r>
              <a:rPr lang="en-US" sz="2000" b="0" smtClean="0"/>
              <a:t>litigation</a:t>
            </a:r>
          </a:p>
          <a:p>
            <a:pPr>
              <a:buFont typeface="Wingdings" pitchFamily="2" charset="2"/>
              <a:buChar char="v"/>
            </a:pPr>
            <a:r>
              <a:rPr lang="en-US" sz="2000" b="0" smtClean="0"/>
              <a:t>Ease of administration</a:t>
            </a:r>
          </a:p>
          <a:p>
            <a:pPr>
              <a:buFont typeface="Wingdings" pitchFamily="2" charset="2"/>
              <a:buChar char="v"/>
            </a:pPr>
            <a:r>
              <a:rPr lang="en-US" sz="2000" b="0"/>
              <a:t>Align </a:t>
            </a:r>
            <a:r>
              <a:rPr lang="en-US" sz="2000" b="0" smtClean="0"/>
              <a:t>approach with </a:t>
            </a:r>
            <a:r>
              <a:rPr lang="en-US" sz="2000" b="0"/>
              <a:t>school culture</a:t>
            </a:r>
          </a:p>
          <a:p>
            <a:pPr>
              <a:buFont typeface="Wingdings" pitchFamily="2" charset="2"/>
              <a:buChar char="v"/>
            </a:pPr>
            <a:endParaRPr lang="en-US" sz="2000" b="0"/>
          </a:p>
          <a:p>
            <a:endParaRPr lang="en-US" sz="20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657600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543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7.05.17"/>
  <p:tag name="AS_TITLE" val="Aspose.Slides for .NET 4.0"/>
  <p:tag name="AS_VERSION" val="17.5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image" Target="../media/image5.jpeg" /></Relationships>
</file>

<file path=ppt/theme/theme1.xml><?xml version="1.0" encoding="utf-8"?>
<a:theme xmlns:r="http://schemas.openxmlformats.org/officeDocument/2006/relationships" xmlns:a="http://schemas.openxmlformats.org/drawingml/2006/main" name="Angles">
  <a:themeElements>
    <a:clrScheme name="Custom 5">
      <a:dk1>
        <a:srgbClr val="004F71"/>
      </a:dk1>
      <a:lt1>
        <a:srgbClr val="EBEBEB"/>
      </a:lt1>
      <a:dk2>
        <a:srgbClr val="A0A0A2"/>
      </a:dk2>
      <a:lt2>
        <a:srgbClr val="CDD7D9"/>
      </a:lt2>
      <a:accent1>
        <a:srgbClr val="4B4F54"/>
      </a:accent1>
      <a:accent2>
        <a:srgbClr val="6694B9"/>
      </a:accent2>
      <a:accent3>
        <a:srgbClr val="A0A0A2"/>
      </a:accent3>
      <a:accent4>
        <a:srgbClr val="4B4F54"/>
      </a:accent4>
      <a:accent5>
        <a:srgbClr val="6694B9"/>
      </a:accent5>
      <a:accent6>
        <a:srgbClr val="004F71"/>
      </a:accent6>
      <a:hlink>
        <a:srgbClr val="5F5F5F"/>
      </a:hlink>
      <a:folHlink>
        <a:srgbClr val="004F71"/>
      </a:folHlink>
    </a:clrScheme>
    <a:fontScheme name="Custom 2">
      <a:majorFont>
        <a:latin typeface="Times New Roman"/>
        <a:ea typeface="Arial"/>
        <a:cs typeface="Arial"/>
      </a:majorFont>
      <a:minorFont>
        <a:latin typeface="Times"/>
        <a:ea typeface="Arial"/>
        <a:cs typeface="Arial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F7EAC-21C1-4B16-B4C7-63675F0B9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8B1ED3-9B36-4720-A8A9-1CF98CFF59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CF615F-452F-413B-BCDA-3235DA2CE423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Angles</Template>
  <Company/>
  <PresentationFormat>On-screen Show (4:3)</PresentationFormat>
  <Paragraphs>121</Paragraphs>
  <Slides>19</Slides>
  <Notes>1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Angles</vt:lpstr>
      <vt:lpstr>the Covid-19 vaccine is here: practical recommendations for independent schools</vt:lpstr>
      <vt:lpstr>Today’s agenda</vt:lpstr>
      <vt:lpstr>Very quick covid vaccine primer</vt:lpstr>
      <vt:lpstr>emergency use authorization</vt:lpstr>
      <vt:lpstr>what does the u.s. supreme court say?</vt:lpstr>
      <vt:lpstr>Where do New England SCHOOLS fit into state vaccination plans?</vt:lpstr>
      <vt:lpstr>New Guidance from the EEOC (12/16/20)</vt:lpstr>
      <vt:lpstr>rationales for mandates</vt:lpstr>
      <vt:lpstr>rationales for recommendation</vt:lpstr>
      <vt:lpstr>New England vaccine exemptions</vt:lpstr>
      <vt:lpstr>engage in the disability or Religious exemption analysis</vt:lpstr>
      <vt:lpstr>Faculty/Staff Offer Letters and contracts</vt:lpstr>
      <vt:lpstr>if you want to recommend</vt:lpstr>
      <vt:lpstr>if you want to mandate</vt:lpstr>
      <vt:lpstr>enrollment contracts</vt:lpstr>
      <vt:lpstr>enrollment contracts: school immunization policy</vt:lpstr>
      <vt:lpstr>enrollment contracts: covid-19 testing and protocols</vt:lpstr>
      <vt:lpstr>covid vaccines and younger children</vt:lpstr>
      <vt:lpstr>THANK YOU!this presentation is for informational purposes only and is not legal advice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2021-01-05T09:57:54Z</dcterms:created>
  <dcterms:modified xsi:type="dcterms:W3CDTF">2021-01-05T14:57:54Z</dcterms:modified>
</cp:coreProperties>
</file>